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ssistant ExtraLight"/>
      <p:regular r:id="rId22"/>
      <p:bold r:id="rId23"/>
    </p:embeddedFont>
    <p:embeddedFont>
      <p:font typeface="Playfair Display"/>
      <p:regular r:id="rId24"/>
      <p:bold r:id="rId25"/>
      <p:italic r:id="rId26"/>
      <p:boldItalic r:id="rId27"/>
    </p:embeddedFont>
    <p:embeddedFont>
      <p:font typeface="Fira Sans Extra Condensed Medium"/>
      <p:regular r:id="rId28"/>
      <p:bold r:id="rId29"/>
      <p:italic r:id="rId30"/>
      <p:boldItalic r:id="rId31"/>
    </p:embeddedFont>
    <p:embeddedFont>
      <p:font typeface="Assistant"/>
      <p:regular r:id="rId32"/>
      <p:bold r:id="rId33"/>
    </p:embeddedFont>
    <p:embeddedFont>
      <p:font typeface="Pontano Sans"/>
      <p:regular r:id="rId34"/>
    </p:embeddedFont>
    <p:embeddedFont>
      <p:font typeface="EB Garamond"/>
      <p:regular r:id="rId35"/>
      <p:bold r:id="rId36"/>
      <p:italic r:id="rId37"/>
      <p:boldItalic r:id="rId38"/>
    </p:embeddedFont>
    <p:embeddedFont>
      <p:font typeface="Nunito Sans ExtraBold"/>
      <p:bold r:id="rId39"/>
      <p:boldItalic r:id="rId40"/>
    </p:embeddedFont>
    <p:embeddedFont>
      <p:font typeface="Nunito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ExtraBold-boldItalic.fntdata"/><Relationship Id="rId20" Type="http://schemas.openxmlformats.org/officeDocument/2006/relationships/slide" Target="slides/slide15.xml"/><Relationship Id="rId42" Type="http://schemas.openxmlformats.org/officeDocument/2006/relationships/font" Target="fonts/NunitoSans-bold.fntdata"/><Relationship Id="rId41" Type="http://schemas.openxmlformats.org/officeDocument/2006/relationships/font" Target="fonts/NunitoSans-regular.fntdata"/><Relationship Id="rId22" Type="http://schemas.openxmlformats.org/officeDocument/2006/relationships/font" Target="fonts/AssistantExtraLight-regular.fntdata"/><Relationship Id="rId44" Type="http://schemas.openxmlformats.org/officeDocument/2006/relationships/font" Target="fonts/NunitoSans-boldItalic.fntdata"/><Relationship Id="rId21" Type="http://schemas.openxmlformats.org/officeDocument/2006/relationships/slide" Target="slides/slide16.xml"/><Relationship Id="rId43" Type="http://schemas.openxmlformats.org/officeDocument/2006/relationships/font" Target="fonts/NunitoSans-italic.fntdata"/><Relationship Id="rId24" Type="http://schemas.openxmlformats.org/officeDocument/2006/relationships/font" Target="fonts/PlayfairDisplay-regular.fntdata"/><Relationship Id="rId23" Type="http://schemas.openxmlformats.org/officeDocument/2006/relationships/font" Target="fonts/AssistantExtra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FiraSansExtraCondensedMedium-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6.xml"/><Relationship Id="rId33" Type="http://schemas.openxmlformats.org/officeDocument/2006/relationships/font" Target="fonts/Assistant-bold.fntdata"/><Relationship Id="rId10" Type="http://schemas.openxmlformats.org/officeDocument/2006/relationships/slide" Target="slides/slide5.xml"/><Relationship Id="rId32" Type="http://schemas.openxmlformats.org/officeDocument/2006/relationships/font" Target="fonts/Assistant-regular.fntdata"/><Relationship Id="rId13" Type="http://schemas.openxmlformats.org/officeDocument/2006/relationships/slide" Target="slides/slide8.xml"/><Relationship Id="rId35" Type="http://schemas.openxmlformats.org/officeDocument/2006/relationships/font" Target="fonts/EBGaramond-regular.fntdata"/><Relationship Id="rId12" Type="http://schemas.openxmlformats.org/officeDocument/2006/relationships/slide" Target="slides/slide7.xml"/><Relationship Id="rId34" Type="http://schemas.openxmlformats.org/officeDocument/2006/relationships/font" Target="fonts/PontanoSans-regular.fntdata"/><Relationship Id="rId15" Type="http://schemas.openxmlformats.org/officeDocument/2006/relationships/slide" Target="slides/slide10.xml"/><Relationship Id="rId37" Type="http://schemas.openxmlformats.org/officeDocument/2006/relationships/font" Target="fonts/EBGaramond-italic.fntdata"/><Relationship Id="rId14" Type="http://schemas.openxmlformats.org/officeDocument/2006/relationships/slide" Target="slides/slide9.xml"/><Relationship Id="rId36" Type="http://schemas.openxmlformats.org/officeDocument/2006/relationships/font" Target="fonts/EBGaramond-bold.fntdata"/><Relationship Id="rId17" Type="http://schemas.openxmlformats.org/officeDocument/2006/relationships/slide" Target="slides/slide12.xml"/><Relationship Id="rId39" Type="http://schemas.openxmlformats.org/officeDocument/2006/relationships/font" Target="fonts/NunitoSansExtraBold-bold.fntdata"/><Relationship Id="rId16" Type="http://schemas.openxmlformats.org/officeDocument/2006/relationships/slide" Target="slides/slide11.xml"/><Relationship Id="rId38" Type="http://schemas.openxmlformats.org/officeDocument/2006/relationships/font" Target="fonts/EBGaramon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c111199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c111199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all in terms of our web fundamental requirements but here are two interesting technologies that we will integrate. Once you login, the homepage will include bubble animation to make the website more fun.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c111199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c111199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have a compatibility score feature that gives you a match score percentage with other users you might be interested in linking </a:t>
            </a:r>
            <a:r>
              <a:rPr lang="en"/>
              <a:t>with</a:t>
            </a:r>
            <a:r>
              <a:rPr lang="en"/>
              <a:t>. Now Jialin will go over the Non-functional requirements that make these ideas possible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09c33b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09c33b9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lang="en" sz="1200">
                <a:solidFill>
                  <a:schemeClr val="dk1"/>
                </a:solidFill>
                <a:latin typeface="EB Garamond"/>
                <a:ea typeface="EB Garamond"/>
                <a:cs typeface="EB Garamond"/>
                <a:sym typeface="EB Garamond"/>
              </a:rPr>
              <a:t>Our web application has several non-functional requirements that include privacy, maintainability,  performance, and usability.</a:t>
            </a:r>
            <a:endParaRPr sz="1200">
              <a:solidFill>
                <a:schemeClr val="dk1"/>
              </a:solidFill>
              <a:latin typeface="EB Garamond"/>
              <a:ea typeface="EB Garamond"/>
              <a:cs typeface="EB Garamond"/>
              <a:sym typeface="EB Garamond"/>
            </a:endParaRPr>
          </a:p>
          <a:p>
            <a:pPr indent="0" lvl="0" marL="0" rtl="0" algn="l">
              <a:lnSpc>
                <a:spcPct val="200000"/>
              </a:lnSpc>
              <a:spcBef>
                <a:spcPts val="100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Linked prioritizes our users’ privacy. All </a:t>
            </a:r>
            <a:r>
              <a:rPr lang="en" sz="1200">
                <a:solidFill>
                  <a:schemeClr val="dk1"/>
                </a:solidFill>
                <a:latin typeface="EB Garamond"/>
                <a:ea typeface="EB Garamond"/>
                <a:cs typeface="EB Garamond"/>
                <a:sym typeface="EB Garamond"/>
              </a:rPr>
              <a:t>registered</a:t>
            </a:r>
            <a:r>
              <a:rPr lang="en" sz="1200">
                <a:solidFill>
                  <a:schemeClr val="dk1"/>
                </a:solidFill>
                <a:latin typeface="EB Garamond"/>
                <a:ea typeface="EB Garamond"/>
                <a:cs typeface="EB Garamond"/>
                <a:sym typeface="EB Garamond"/>
              </a:rPr>
              <a:t> username and passwords will be stored in our database for future login and authorization. </a:t>
            </a:r>
            <a:endParaRPr sz="1200">
              <a:solidFill>
                <a:schemeClr val="dk1"/>
              </a:solidFill>
              <a:latin typeface="EB Garamond"/>
              <a:ea typeface="EB Garamond"/>
              <a:cs typeface="EB Garamond"/>
              <a:sym typeface="EB Garamo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09c33b9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09c33b9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lang="en" sz="1200">
                <a:solidFill>
                  <a:schemeClr val="dk1"/>
                </a:solidFill>
                <a:latin typeface="EB Garamond"/>
                <a:ea typeface="EB Garamond"/>
                <a:cs typeface="EB Garamond"/>
                <a:sym typeface="EB Garamond"/>
              </a:rPr>
              <a:t>Users can add more interests using the “+” bubble on the bottom right </a:t>
            </a:r>
            <a:r>
              <a:rPr lang="en" sz="1200">
                <a:solidFill>
                  <a:schemeClr val="dk1"/>
                </a:solidFill>
                <a:latin typeface="EB Garamond"/>
                <a:ea typeface="EB Garamond"/>
                <a:cs typeface="EB Garamond"/>
                <a:sym typeface="EB Garamond"/>
              </a:rPr>
              <a:t>corner</a:t>
            </a:r>
            <a:r>
              <a:rPr lang="en" sz="1200">
                <a:solidFill>
                  <a:schemeClr val="dk1"/>
                </a:solidFill>
                <a:latin typeface="EB Garamond"/>
                <a:ea typeface="EB Garamond"/>
                <a:cs typeface="EB Garamond"/>
                <a:sym typeface="EB Garamond"/>
              </a:rPr>
              <a:t>.</a:t>
            </a:r>
            <a:endParaRPr sz="1200">
              <a:solidFill>
                <a:schemeClr val="dk1"/>
              </a:solidFill>
              <a:latin typeface="EB Garamond"/>
              <a:ea typeface="EB Garamond"/>
              <a:cs typeface="EB Garamond"/>
              <a:sym typeface="EB Garamond"/>
            </a:endParaRPr>
          </a:p>
          <a:p>
            <a:pPr indent="0" lvl="0" marL="0" rtl="0" algn="l">
              <a:lnSpc>
                <a:spcPct val="200000"/>
              </a:lnSpc>
              <a:spcBef>
                <a:spcPts val="1000"/>
              </a:spcBef>
              <a:spcAft>
                <a:spcPts val="0"/>
              </a:spcAft>
              <a:buNone/>
            </a:pPr>
            <a:r>
              <a:rPr lang="en" sz="1200">
                <a:solidFill>
                  <a:schemeClr val="dk1"/>
                </a:solidFill>
                <a:latin typeface="EB Garamond"/>
                <a:ea typeface="EB Garamond"/>
                <a:cs typeface="EB Garamond"/>
                <a:sym typeface="EB Garamond"/>
              </a:rPr>
              <a:t>We will use HTML and CSS to implement the bubble animation.</a:t>
            </a:r>
            <a:endParaRPr sz="1200">
              <a:solidFill>
                <a:schemeClr val="dk1"/>
              </a:solidFill>
              <a:latin typeface="EB Garamond"/>
              <a:ea typeface="EB Garamond"/>
              <a:cs typeface="EB Garamond"/>
              <a:sym typeface="EB Garamo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09c33b9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09c33b9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t/>
            </a:r>
            <a:endParaRPr sz="1200">
              <a:solidFill>
                <a:schemeClr val="dk1"/>
              </a:solidFill>
              <a:latin typeface="EB Garamond"/>
              <a:ea typeface="EB Garamond"/>
              <a:cs typeface="EB Garamond"/>
              <a:sym typeface="EB Garamo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09c33b93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09c33b93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t/>
            </a:r>
            <a:endParaRPr sz="1200">
              <a:solidFill>
                <a:schemeClr val="dk1"/>
              </a:solidFill>
              <a:latin typeface="EB Garamond"/>
              <a:ea typeface="EB Garamond"/>
              <a:cs typeface="EB Garamond"/>
              <a:sym typeface="EB Garamo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bf60af5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bf60af5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cedb849f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cedb849f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We noticed how hard it was to make friends on campus because of COVID.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A large portion of the sophomore and junior student body weren’t on campus for the majority of their college careers, and hadn’t had the chance to join new clubs or meet new people.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It was difficult to find information about clubs and organizations when the activities fair at the beginning of the year was cancelled and interaction with other students was limited to online classes.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there is the RPI club directory, but it’s hard to know what exactly the club is about without talking to someone in it. While you could go to the online club meetings, for some reason, approaching someone to talk in person is a lot less awkward than un-muting your mic.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Clr>
                <a:schemeClr val="dk1"/>
              </a:buClr>
              <a:buSzPts val="1100"/>
              <a:buFont typeface="Arial"/>
              <a:buNone/>
            </a:pPr>
            <a:r>
              <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solidFill>
                <a:schemeClr val="dk1"/>
              </a:solidFill>
              <a:latin typeface="EB Garamond"/>
              <a:ea typeface="EB Garamond"/>
              <a:cs typeface="EB Garamond"/>
              <a:sym typeface="EB Garamon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cedb849f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cedb849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200">
                <a:solidFill>
                  <a:srgbClr val="378E7B"/>
                </a:solidFill>
                <a:latin typeface="EB Garamond"/>
                <a:ea typeface="EB Garamond"/>
                <a:cs typeface="EB Garamond"/>
                <a:sym typeface="EB Garamond"/>
              </a:rPr>
              <a:t>We found that some people had taken to using dating apps to make new connections with people in the same area based on the other users’ likes and dislikes in their profiles. Loosely based on that, and the RPI roommate matching page,  we decided to take a similar approach to making friends on campus.</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So we created a web application that helps students connect with each other by creating profiles with their current likes and possible hobbies and interests that suggest the user link to other users or organizations that match that data.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If you know exactly who you are looking for, you can use the search bar. If you are just window shopping, you can use keywords and filters. If you want to connect with people in a certain organization, join the organization and browse through the list of profiles of other people also in organization.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cedb849f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cedb849f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target users:all college students at RPI.</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While we can foresee this project being useful for other universities, it is best to start small and then scale up</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Organizations need members in order to continue to operate, COVID has made it harder for them to be noticed by underclassmen. Being active on this platform would allow them to be discoverable and contactable.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all parents worry about their children being able to make friends and participate in activities in college, and knowing that they have a way to find both would set their mind at ease. </a:t>
            </a:r>
            <a:endParaRPr sz="1200">
              <a:solidFill>
                <a:schemeClr val="dk1"/>
              </a:solidFill>
              <a:latin typeface="EB Garamond"/>
              <a:ea typeface="EB Garamond"/>
              <a:cs typeface="EB Garamond"/>
              <a:sym typeface="EB Garamond"/>
            </a:endParaRPr>
          </a:p>
          <a:p>
            <a:pPr indent="0" lvl="0" marL="0" rtl="0" algn="l">
              <a:lnSpc>
                <a:spcPct val="100000"/>
              </a:lnSpc>
              <a:spcBef>
                <a:spcPts val="100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School administrators because parents are usually the ones that finance their child’s education, and having this resource available would make it more likely that parents are onboard with their child coming to RPI.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c111199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c1111996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chemeClr val="dk1"/>
                </a:solidFill>
                <a:latin typeface="EB Garamond"/>
                <a:ea typeface="EB Garamond"/>
                <a:cs typeface="EB Garamond"/>
                <a:sym typeface="EB Garamond"/>
              </a:rPr>
              <a:t>The Linked web application includes several functional requirements that will ensure a successful launch. The user will be able to create a personal Linked account and log in using a simple authorization system. The user will have  two routes to create an account, either as a student or as an organization.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lang="en" sz="1200">
                <a:solidFill>
                  <a:schemeClr val="dk1"/>
                </a:solidFill>
                <a:latin typeface="EB Garamond"/>
                <a:ea typeface="EB Garamond"/>
                <a:cs typeface="EB Garamond"/>
                <a:sym typeface="EB Garamond"/>
              </a:rPr>
              <a:t>Upon a user’s log in, they will be prompted to personalize their profile page by filling in or clicking on choices that pertain to them. Those include hobbies, interset, sports, clubs or organizations the user is part of.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c1111996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c1111996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creating an account, this is what the profile page would look like. It shows your name,major, bio, and how many links you have and this what other users can see if they aren’t linked with u. Once a user links with another, they would be able to view your list of links or friends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c1111996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c1111996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make more “links” you can easily navigate to the LinkUp page and start using some of our cool features. If you know who and what youre looking for, you can use the search bar to find links. If you are starting fresh, you can use our </a:t>
            </a:r>
            <a:r>
              <a:rPr lang="en"/>
              <a:t>integrated filter to sift through users by particular categories. Then you could start adding other users. And once you link up with a user, you can start chatting using our live chat feature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1pPr>
            <a:lvl2pPr lvl="1"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2pPr>
            <a:lvl3pPr lvl="2"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3pPr>
            <a:lvl4pPr lvl="3"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4pPr>
            <a:lvl5pPr lvl="4"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5pPr>
            <a:lvl6pPr lvl="5"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6pPr>
            <a:lvl7pPr lvl="6"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7pPr>
            <a:lvl8pPr lvl="7"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8pPr>
            <a:lvl9pPr lvl="8" rtl="0" algn="r">
              <a:spcBef>
                <a:spcPts val="0"/>
              </a:spcBef>
              <a:spcAft>
                <a:spcPts val="0"/>
              </a:spcAft>
              <a:buSzPts val="1100"/>
              <a:buFont typeface="Assistant ExtraLight"/>
              <a:buNone/>
              <a:defRPr b="0" sz="1100">
                <a:latin typeface="Assistant ExtraLight"/>
                <a:ea typeface="Assistant ExtraLight"/>
                <a:cs typeface="Assistant ExtraLight"/>
                <a:sym typeface="Assistant Extra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1pPr>
            <a:lvl2pPr indent="-304800" lvl="1" marL="9144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2pPr>
            <a:lvl3pPr indent="-304800" lvl="2" marL="1371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3pPr>
            <a:lvl4pPr indent="-304800" lvl="3" marL="18288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4pPr>
            <a:lvl5pPr indent="-304800" lvl="4" marL="22860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5pPr>
            <a:lvl6pPr indent="-304800" lvl="5" marL="27432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6pPr>
            <a:lvl7pPr indent="-304800" lvl="6" marL="32004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7pPr>
            <a:lvl8pPr indent="-304800" lvl="7" marL="3657600" rtl="0">
              <a:lnSpc>
                <a:spcPct val="115000"/>
              </a:lnSpc>
              <a:spcBef>
                <a:spcPts val="1600"/>
              </a:spcBef>
              <a:spcAft>
                <a:spcPts val="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8pPr>
            <a:lvl9pPr indent="-304800" lvl="8" marL="4114800" rtl="0">
              <a:lnSpc>
                <a:spcPct val="115000"/>
              </a:lnSpc>
              <a:spcBef>
                <a:spcPts val="1600"/>
              </a:spcBef>
              <a:spcAft>
                <a:spcPts val="1600"/>
              </a:spcAft>
              <a:buClr>
                <a:schemeClr val="dk1"/>
              </a:buClr>
              <a:buSzPts val="1200"/>
              <a:buFont typeface="Assistant ExtraLight"/>
              <a:buChar char="■"/>
              <a:defRPr sz="1200">
                <a:solidFill>
                  <a:schemeClr val="dk1"/>
                </a:solidFill>
                <a:latin typeface="Assistant ExtraLight"/>
                <a:ea typeface="Assistant ExtraLight"/>
                <a:cs typeface="Assistant ExtraLight"/>
                <a:sym typeface="Assistant Extra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6.png"/><Relationship Id="rId5" Type="http://schemas.openxmlformats.org/officeDocument/2006/relationships/hyperlink" Target="https://vm.tiktok.com/ZMRCuDSY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jpg"/><Relationship Id="rId5" Type="http://schemas.openxmlformats.org/officeDocument/2006/relationships/image" Target="../media/image16.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4159802" y="23469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300"/>
              <a:t>Making </a:t>
            </a:r>
            <a:r>
              <a:rPr lang="en" sz="1300"/>
              <a:t>friends, just got easier</a:t>
            </a:r>
            <a:endParaRPr sz="1300">
              <a:solidFill>
                <a:schemeClr val="lt1"/>
              </a:solidFill>
            </a:endParaRPr>
          </a:p>
        </p:txBody>
      </p:sp>
      <p:sp>
        <p:nvSpPr>
          <p:cNvPr id="109" name="Google Shape;109;p18"/>
          <p:cNvSpPr txBox="1"/>
          <p:nvPr>
            <p:ph type="ctrTitle"/>
          </p:nvPr>
        </p:nvSpPr>
        <p:spPr>
          <a:xfrm>
            <a:off x="4872302" y="977250"/>
            <a:ext cx="36396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900"/>
              <a:t>Linked</a:t>
            </a:r>
            <a:endParaRPr sz="5900">
              <a:solidFill>
                <a:schemeClr val="lt1"/>
              </a:solidFill>
            </a:endParaRPr>
          </a:p>
        </p:txBody>
      </p:sp>
      <p:sp>
        <p:nvSpPr>
          <p:cNvPr id="110" name="Google Shape;110;p18"/>
          <p:cNvSpPr/>
          <p:nvPr/>
        </p:nvSpPr>
        <p:spPr>
          <a:xfrm flipH="1">
            <a:off x="5919500" y="-2110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0" y="0"/>
            <a:ext cx="5094900" cy="5143500"/>
          </a:xfrm>
          <a:prstGeom prst="rect">
            <a:avLst/>
          </a:prstGeom>
          <a:solidFill>
            <a:srgbClr val="F8FAF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5094900" y="-29125"/>
            <a:ext cx="671400" cy="5172900"/>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440100" y="640925"/>
            <a:ext cx="44322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latin typeface="Playfair Display"/>
                <a:ea typeface="Playfair Display"/>
                <a:cs typeface="Playfair Display"/>
                <a:sym typeface="Playfair Display"/>
              </a:rPr>
              <a:t>“</a:t>
            </a:r>
            <a:r>
              <a:rPr lang="en" sz="4000">
                <a:latin typeface="Playfair Display"/>
                <a:ea typeface="Playfair Display"/>
                <a:cs typeface="Playfair Display"/>
                <a:sym typeface="Playfair Display"/>
              </a:rPr>
              <a:t>Making friends,</a:t>
            </a:r>
            <a:endParaRPr sz="4000">
              <a:latin typeface="Playfair Display"/>
              <a:ea typeface="Playfair Display"/>
              <a:cs typeface="Playfair Display"/>
              <a:sym typeface="Playfair Display"/>
            </a:endParaRPr>
          </a:p>
          <a:p>
            <a:pPr indent="0" lvl="0" marL="0" rtl="0" algn="l">
              <a:spcBef>
                <a:spcPts val="0"/>
              </a:spcBef>
              <a:spcAft>
                <a:spcPts val="0"/>
              </a:spcAft>
              <a:buNone/>
            </a:pPr>
            <a:r>
              <a:rPr lang="en" sz="4000">
                <a:latin typeface="Playfair Display"/>
                <a:ea typeface="Playfair Display"/>
                <a:cs typeface="Playfair Display"/>
                <a:sym typeface="Playfair Display"/>
              </a:rPr>
              <a:t>just got easier</a:t>
            </a:r>
            <a:endParaRPr sz="4000">
              <a:latin typeface="Playfair Display"/>
              <a:ea typeface="Playfair Display"/>
              <a:cs typeface="Playfair Display"/>
              <a:sym typeface="Playfair Display"/>
            </a:endParaRPr>
          </a:p>
          <a:p>
            <a:pPr indent="0" lvl="0" marL="0" rtl="0" algn="ctr">
              <a:spcBef>
                <a:spcPts val="0"/>
              </a:spcBef>
              <a:spcAft>
                <a:spcPts val="0"/>
              </a:spcAft>
              <a:buNone/>
            </a:pPr>
            <a:r>
              <a:rPr lang="en" sz="9600">
                <a:latin typeface="Playfair Display"/>
                <a:ea typeface="Playfair Display"/>
                <a:cs typeface="Playfair Display"/>
                <a:sym typeface="Playfair Display"/>
              </a:rPr>
              <a:t>          ”</a:t>
            </a:r>
            <a:endParaRPr sz="9600">
              <a:latin typeface="Playfair Display"/>
              <a:ea typeface="Playfair Display"/>
              <a:cs typeface="Playfair Display"/>
              <a:sym typeface="Playfair Display"/>
            </a:endParaRPr>
          </a:p>
        </p:txBody>
      </p:sp>
      <p:sp>
        <p:nvSpPr>
          <p:cNvPr id="114" name="Google Shape;114;p18"/>
          <p:cNvSpPr txBox="1"/>
          <p:nvPr/>
        </p:nvSpPr>
        <p:spPr>
          <a:xfrm>
            <a:off x="5839025" y="4295700"/>
            <a:ext cx="297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Assistant"/>
                <a:ea typeface="Assistant"/>
                <a:cs typeface="Assistant"/>
                <a:sym typeface="Assistant"/>
              </a:rPr>
              <a:t>Team 8:</a:t>
            </a:r>
            <a:endParaRPr b="1">
              <a:solidFill>
                <a:schemeClr val="lt1"/>
              </a:solidFill>
              <a:latin typeface="Assistant"/>
              <a:ea typeface="Assistant"/>
              <a:cs typeface="Assistant"/>
              <a:sym typeface="Assistant"/>
            </a:endParaRPr>
          </a:p>
          <a:p>
            <a:pPr indent="0" lvl="0" marL="0" rtl="0" algn="l">
              <a:spcBef>
                <a:spcPts val="0"/>
              </a:spcBef>
              <a:spcAft>
                <a:spcPts val="0"/>
              </a:spcAft>
              <a:buNone/>
            </a:pPr>
            <a:r>
              <a:rPr lang="en">
                <a:solidFill>
                  <a:schemeClr val="lt1"/>
                </a:solidFill>
                <a:latin typeface="Assistant ExtraLight"/>
                <a:ea typeface="Assistant ExtraLight"/>
                <a:cs typeface="Assistant ExtraLight"/>
                <a:sym typeface="Assistant ExtraLight"/>
              </a:rPr>
              <a:t> Ayah Tharwat, Jialin Yu, Krisia Flores</a:t>
            </a:r>
            <a:endParaRPr>
              <a:solidFill>
                <a:schemeClr val="lt1"/>
              </a:solidFill>
              <a:latin typeface="Assistant ExtraLight"/>
              <a:ea typeface="Assistant ExtraLight"/>
              <a:cs typeface="Assistant ExtraLight"/>
              <a:sym typeface="Assistan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7"/>
          <p:cNvGrpSpPr/>
          <p:nvPr/>
        </p:nvGrpSpPr>
        <p:grpSpPr>
          <a:xfrm>
            <a:off x="0" y="-9525"/>
            <a:ext cx="3105188" cy="5210133"/>
            <a:chOff x="0" y="-9525"/>
            <a:chExt cx="3105188" cy="5210133"/>
          </a:xfrm>
        </p:grpSpPr>
        <p:sp>
          <p:nvSpPr>
            <p:cNvPr id="206" name="Google Shape;206;p27"/>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07" name="Google Shape;207;p27"/>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7"/>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Interesting Technologies</a:t>
            </a:r>
            <a:endParaRPr sz="2400">
              <a:solidFill>
                <a:schemeClr val="lt1"/>
              </a:solidFill>
            </a:endParaRPr>
          </a:p>
        </p:txBody>
      </p:sp>
      <p:pic>
        <p:nvPicPr>
          <p:cNvPr id="209" name="Google Shape;209;p27"/>
          <p:cNvPicPr preferRelativeResize="0"/>
          <p:nvPr/>
        </p:nvPicPr>
        <p:blipFill rotWithShape="1">
          <a:blip r:embed="rId3">
            <a:alphaModFix/>
          </a:blip>
          <a:srcRect b="1127" l="0" r="0" t="0"/>
          <a:stretch/>
        </p:blipFill>
        <p:spPr>
          <a:xfrm>
            <a:off x="3591850" y="1406725"/>
            <a:ext cx="4535199" cy="3196776"/>
          </a:xfrm>
          <a:prstGeom prst="rect">
            <a:avLst/>
          </a:prstGeom>
          <a:noFill/>
          <a:ln>
            <a:noFill/>
          </a:ln>
        </p:spPr>
      </p:pic>
      <p:sp>
        <p:nvSpPr>
          <p:cNvPr id="210" name="Google Shape;210;p27"/>
          <p:cNvSpPr txBox="1"/>
          <p:nvPr/>
        </p:nvSpPr>
        <p:spPr>
          <a:xfrm>
            <a:off x="4601250" y="699425"/>
            <a:ext cx="2516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Bubble Animation </a:t>
            </a:r>
            <a:endParaRPr sz="2500">
              <a:latin typeface="Assistant ExtraLight"/>
              <a:ea typeface="Assistant ExtraLight"/>
              <a:cs typeface="Assistant ExtraLight"/>
              <a:sym typeface="Assistant ExtraLight"/>
            </a:endParaRPr>
          </a:p>
        </p:txBody>
      </p:sp>
      <p:pic>
        <p:nvPicPr>
          <p:cNvPr id="211" name="Google Shape;211;p27"/>
          <p:cNvPicPr preferRelativeResize="0"/>
          <p:nvPr/>
        </p:nvPicPr>
        <p:blipFill>
          <a:blip r:embed="rId4">
            <a:alphaModFix/>
          </a:blip>
          <a:stretch>
            <a:fillRect/>
          </a:stretch>
        </p:blipFill>
        <p:spPr>
          <a:xfrm>
            <a:off x="8287150" y="4329800"/>
            <a:ext cx="856850" cy="813700"/>
          </a:xfrm>
          <a:prstGeom prst="rect">
            <a:avLst/>
          </a:prstGeom>
          <a:noFill/>
          <a:ln>
            <a:noFill/>
          </a:ln>
        </p:spPr>
      </p:pic>
      <p:sp>
        <p:nvSpPr>
          <p:cNvPr id="212" name="Google Shape;212;p27"/>
          <p:cNvSpPr txBox="1"/>
          <p:nvPr/>
        </p:nvSpPr>
        <p:spPr>
          <a:xfrm>
            <a:off x="5935800" y="3654250"/>
            <a:ext cx="56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Assistant ExtraLight"/>
                <a:ea typeface="Assistant ExtraLight"/>
                <a:cs typeface="Assistant ExtraLight"/>
                <a:sym typeface="Assistant ExtraLight"/>
              </a:rPr>
              <a:t>ITWS</a:t>
            </a:r>
            <a:endParaRPr sz="1100">
              <a:latin typeface="Assistant ExtraLight"/>
              <a:ea typeface="Assistant ExtraLight"/>
              <a:cs typeface="Assistant ExtraLight"/>
              <a:sym typeface="Assistant ExtraLight"/>
            </a:endParaRPr>
          </a:p>
        </p:txBody>
      </p:sp>
      <p:sp>
        <p:nvSpPr>
          <p:cNvPr id="213" name="Google Shape;213;p27"/>
          <p:cNvSpPr txBox="1"/>
          <p:nvPr/>
        </p:nvSpPr>
        <p:spPr>
          <a:xfrm>
            <a:off x="6822400" y="2470688"/>
            <a:ext cx="80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ssistant ExtraLight"/>
                <a:ea typeface="Assistant ExtraLight"/>
                <a:cs typeface="Assistant ExtraLight"/>
                <a:sym typeface="Assistant ExtraLight"/>
              </a:rPr>
              <a:t>Swimmer</a:t>
            </a:r>
            <a:endParaRPr sz="1000">
              <a:latin typeface="Assistant ExtraLight"/>
              <a:ea typeface="Assistant ExtraLight"/>
              <a:cs typeface="Assistant ExtraLight"/>
              <a:sym typeface="Assistant ExtraLight"/>
            </a:endParaRPr>
          </a:p>
        </p:txBody>
      </p:sp>
      <p:sp>
        <p:nvSpPr>
          <p:cNvPr id="214" name="Google Shape;214;p27"/>
          <p:cNvSpPr txBox="1"/>
          <p:nvPr/>
        </p:nvSpPr>
        <p:spPr>
          <a:xfrm>
            <a:off x="5166575" y="2851200"/>
            <a:ext cx="710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Assistant ExtraLight"/>
                <a:ea typeface="Assistant ExtraLight"/>
                <a:cs typeface="Assistant ExtraLight"/>
                <a:sym typeface="Assistant ExtraLight"/>
              </a:rPr>
              <a:t>Student Gov</a:t>
            </a:r>
            <a:endParaRPr sz="800">
              <a:latin typeface="Assistant ExtraLight"/>
              <a:ea typeface="Assistant ExtraLight"/>
              <a:cs typeface="Assistant ExtraLight"/>
              <a:sym typeface="Assistant ExtraLight"/>
            </a:endParaRPr>
          </a:p>
        </p:txBody>
      </p:sp>
      <p:sp>
        <p:nvSpPr>
          <p:cNvPr id="215" name="Google Shape;215;p27"/>
          <p:cNvSpPr txBox="1"/>
          <p:nvPr/>
        </p:nvSpPr>
        <p:spPr>
          <a:xfrm>
            <a:off x="4444825" y="3607400"/>
            <a:ext cx="343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Assistant ExtraLight"/>
                <a:ea typeface="Assistant ExtraLight"/>
                <a:cs typeface="Assistant ExtraLight"/>
                <a:sym typeface="Assistant ExtraLight"/>
              </a:rPr>
              <a:t>Art</a:t>
            </a:r>
            <a:endParaRPr sz="800">
              <a:latin typeface="Assistant ExtraLight"/>
              <a:ea typeface="Assistant ExtraLight"/>
              <a:cs typeface="Assistant ExtraLight"/>
              <a:sym typeface="Assistant Extra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28"/>
          <p:cNvGrpSpPr/>
          <p:nvPr/>
        </p:nvGrpSpPr>
        <p:grpSpPr>
          <a:xfrm>
            <a:off x="0" y="-9525"/>
            <a:ext cx="3105188" cy="5210133"/>
            <a:chOff x="0" y="-9525"/>
            <a:chExt cx="3105188" cy="5210133"/>
          </a:xfrm>
        </p:grpSpPr>
        <p:sp>
          <p:nvSpPr>
            <p:cNvPr id="222" name="Google Shape;222;p2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23" name="Google Shape;223;p2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8"/>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Interesting Technologies</a:t>
            </a:r>
            <a:endParaRPr sz="2400">
              <a:solidFill>
                <a:schemeClr val="lt1"/>
              </a:solidFill>
            </a:endParaRPr>
          </a:p>
        </p:txBody>
      </p:sp>
      <p:sp>
        <p:nvSpPr>
          <p:cNvPr id="225" name="Google Shape;225;p28"/>
          <p:cNvSpPr txBox="1"/>
          <p:nvPr/>
        </p:nvSpPr>
        <p:spPr>
          <a:xfrm>
            <a:off x="4601250" y="699425"/>
            <a:ext cx="310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Compatibility Score</a:t>
            </a:r>
            <a:endParaRPr sz="2500">
              <a:latin typeface="Assistant ExtraLight"/>
              <a:ea typeface="Assistant ExtraLight"/>
              <a:cs typeface="Assistant ExtraLight"/>
              <a:sym typeface="Assistant ExtraLight"/>
            </a:endParaRPr>
          </a:p>
        </p:txBody>
      </p:sp>
      <p:pic>
        <p:nvPicPr>
          <p:cNvPr id="226" name="Google Shape;226;p28"/>
          <p:cNvPicPr preferRelativeResize="0"/>
          <p:nvPr/>
        </p:nvPicPr>
        <p:blipFill rotWithShape="1">
          <a:blip r:embed="rId3">
            <a:alphaModFix/>
          </a:blip>
          <a:srcRect b="22976" l="0" r="0" t="0"/>
          <a:stretch/>
        </p:blipFill>
        <p:spPr>
          <a:xfrm>
            <a:off x="3611400" y="1379663"/>
            <a:ext cx="4535199" cy="3223849"/>
          </a:xfrm>
          <a:prstGeom prst="rect">
            <a:avLst/>
          </a:prstGeom>
          <a:noFill/>
          <a:ln>
            <a:noFill/>
          </a:ln>
        </p:spPr>
      </p:pic>
      <p:sp>
        <p:nvSpPr>
          <p:cNvPr id="227" name="Google Shape;227;p28"/>
          <p:cNvSpPr/>
          <p:nvPr/>
        </p:nvSpPr>
        <p:spPr>
          <a:xfrm>
            <a:off x="5381700" y="2376475"/>
            <a:ext cx="828000" cy="208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5381700" y="3628150"/>
            <a:ext cx="828000" cy="208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txBox="1"/>
          <p:nvPr/>
        </p:nvSpPr>
        <p:spPr>
          <a:xfrm>
            <a:off x="6082225" y="3455075"/>
            <a:ext cx="9552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rgbClr val="6B768C"/>
                </a:solidFill>
              </a:rPr>
              <a:t>MGMT/ITWS</a:t>
            </a:r>
            <a:endParaRPr sz="400">
              <a:solidFill>
                <a:srgbClr val="6B768C"/>
              </a:solidFill>
            </a:endParaRPr>
          </a:p>
        </p:txBody>
      </p:sp>
      <p:sp>
        <p:nvSpPr>
          <p:cNvPr id="230" name="Google Shape;230;p28"/>
          <p:cNvSpPr/>
          <p:nvPr/>
        </p:nvSpPr>
        <p:spPr>
          <a:xfrm>
            <a:off x="5381700" y="2969713"/>
            <a:ext cx="828000" cy="2085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8"/>
          <p:cNvPicPr preferRelativeResize="0"/>
          <p:nvPr/>
        </p:nvPicPr>
        <p:blipFill>
          <a:blip r:embed="rId4">
            <a:alphaModFix/>
          </a:blip>
          <a:stretch>
            <a:fillRect/>
          </a:stretch>
        </p:blipFill>
        <p:spPr>
          <a:xfrm>
            <a:off x="8287150" y="4329800"/>
            <a:ext cx="856850" cy="81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1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9"/>
          <p:cNvGrpSpPr/>
          <p:nvPr/>
        </p:nvGrpSpPr>
        <p:grpSpPr>
          <a:xfrm>
            <a:off x="0" y="-9525"/>
            <a:ext cx="3105188" cy="5210133"/>
            <a:chOff x="0" y="-9525"/>
            <a:chExt cx="3105188" cy="5210133"/>
          </a:xfrm>
        </p:grpSpPr>
        <p:sp>
          <p:nvSpPr>
            <p:cNvPr id="238" name="Google Shape;238;p29"/>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39" name="Google Shape;239;p29"/>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9"/>
          <p:cNvSpPr txBox="1"/>
          <p:nvPr>
            <p:ph type="ctrTitle"/>
          </p:nvPr>
        </p:nvSpPr>
        <p:spPr>
          <a:xfrm>
            <a:off x="238200" y="405325"/>
            <a:ext cx="24465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Non-functional </a:t>
            </a:r>
            <a:r>
              <a:rPr lang="en" sz="2400"/>
              <a:t>requirements</a:t>
            </a:r>
            <a:endParaRPr sz="2400">
              <a:solidFill>
                <a:schemeClr val="lt1"/>
              </a:solidFill>
            </a:endParaRPr>
          </a:p>
        </p:txBody>
      </p:sp>
      <p:sp>
        <p:nvSpPr>
          <p:cNvPr id="241" name="Google Shape;241;p29"/>
          <p:cNvSpPr txBox="1"/>
          <p:nvPr/>
        </p:nvSpPr>
        <p:spPr>
          <a:xfrm>
            <a:off x="3405875" y="3556950"/>
            <a:ext cx="442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PHP &amp; MySQL</a:t>
            </a:r>
            <a:endParaRPr sz="2500">
              <a:latin typeface="Assistant ExtraLight"/>
              <a:ea typeface="Assistant ExtraLight"/>
              <a:cs typeface="Assistant ExtraLight"/>
              <a:sym typeface="Assistant ExtraLight"/>
            </a:endParaRPr>
          </a:p>
        </p:txBody>
      </p:sp>
      <p:pic>
        <p:nvPicPr>
          <p:cNvPr id="242" name="Google Shape;242;p29"/>
          <p:cNvPicPr preferRelativeResize="0"/>
          <p:nvPr/>
        </p:nvPicPr>
        <p:blipFill>
          <a:blip r:embed="rId3">
            <a:alphaModFix/>
          </a:blip>
          <a:stretch>
            <a:fillRect/>
          </a:stretch>
        </p:blipFill>
        <p:spPr>
          <a:xfrm>
            <a:off x="8287150" y="4329800"/>
            <a:ext cx="856850" cy="813700"/>
          </a:xfrm>
          <a:prstGeom prst="rect">
            <a:avLst/>
          </a:prstGeom>
          <a:noFill/>
          <a:ln>
            <a:noFill/>
          </a:ln>
        </p:spPr>
      </p:pic>
      <p:pic>
        <p:nvPicPr>
          <p:cNvPr id="243" name="Google Shape;243;p29"/>
          <p:cNvPicPr preferRelativeResize="0"/>
          <p:nvPr/>
        </p:nvPicPr>
        <p:blipFill rotWithShape="1">
          <a:blip r:embed="rId4">
            <a:alphaModFix/>
          </a:blip>
          <a:srcRect b="1854" l="0" r="0" t="0"/>
          <a:stretch/>
        </p:blipFill>
        <p:spPr>
          <a:xfrm>
            <a:off x="3370750" y="209450"/>
            <a:ext cx="4495549" cy="3145398"/>
          </a:xfrm>
          <a:prstGeom prst="rect">
            <a:avLst/>
          </a:prstGeom>
          <a:noFill/>
          <a:ln>
            <a:noFill/>
          </a:ln>
        </p:spPr>
      </p:pic>
      <p:cxnSp>
        <p:nvCxnSpPr>
          <p:cNvPr id="244" name="Google Shape;244;p29"/>
          <p:cNvCxnSpPr/>
          <p:nvPr/>
        </p:nvCxnSpPr>
        <p:spPr>
          <a:xfrm rot="10800000">
            <a:off x="7223963" y="2969225"/>
            <a:ext cx="707100" cy="289200"/>
          </a:xfrm>
          <a:prstGeom prst="straightConnector1">
            <a:avLst/>
          </a:prstGeom>
          <a:noFill/>
          <a:ln cap="flat" cmpd="sng" w="76200">
            <a:solidFill>
              <a:srgbClr val="6B768C"/>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30"/>
          <p:cNvGrpSpPr/>
          <p:nvPr/>
        </p:nvGrpSpPr>
        <p:grpSpPr>
          <a:xfrm>
            <a:off x="0" y="-9525"/>
            <a:ext cx="3105188" cy="5210133"/>
            <a:chOff x="0" y="-9525"/>
            <a:chExt cx="3105188" cy="5210133"/>
          </a:xfrm>
        </p:grpSpPr>
        <p:sp>
          <p:nvSpPr>
            <p:cNvPr id="251" name="Google Shape;251;p30"/>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52" name="Google Shape;252;p30"/>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30"/>
          <p:cNvSpPr txBox="1"/>
          <p:nvPr>
            <p:ph type="ctrTitle"/>
          </p:nvPr>
        </p:nvSpPr>
        <p:spPr>
          <a:xfrm>
            <a:off x="238200" y="405325"/>
            <a:ext cx="24465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Non-functional requirements</a:t>
            </a:r>
            <a:endParaRPr sz="2400">
              <a:solidFill>
                <a:schemeClr val="lt1"/>
              </a:solidFill>
            </a:endParaRPr>
          </a:p>
        </p:txBody>
      </p:sp>
      <p:sp>
        <p:nvSpPr>
          <p:cNvPr id="254" name="Google Shape;254;p30"/>
          <p:cNvSpPr txBox="1"/>
          <p:nvPr/>
        </p:nvSpPr>
        <p:spPr>
          <a:xfrm>
            <a:off x="2684700" y="3344100"/>
            <a:ext cx="4425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Assistant ExtraLight"/>
              <a:ea typeface="Assistant ExtraLight"/>
              <a:cs typeface="Assistant ExtraLight"/>
              <a:sym typeface="Assistant ExtraLight"/>
            </a:endParaRPr>
          </a:p>
        </p:txBody>
      </p:sp>
      <p:pic>
        <p:nvPicPr>
          <p:cNvPr id="255" name="Google Shape;255;p30"/>
          <p:cNvPicPr preferRelativeResize="0"/>
          <p:nvPr/>
        </p:nvPicPr>
        <p:blipFill>
          <a:blip r:embed="rId3">
            <a:alphaModFix/>
          </a:blip>
          <a:stretch>
            <a:fillRect/>
          </a:stretch>
        </p:blipFill>
        <p:spPr>
          <a:xfrm>
            <a:off x="8287150" y="4329800"/>
            <a:ext cx="856850" cy="813700"/>
          </a:xfrm>
          <a:prstGeom prst="rect">
            <a:avLst/>
          </a:prstGeom>
          <a:noFill/>
          <a:ln>
            <a:noFill/>
          </a:ln>
        </p:spPr>
      </p:pic>
      <p:pic>
        <p:nvPicPr>
          <p:cNvPr id="256" name="Google Shape;256;p30"/>
          <p:cNvPicPr preferRelativeResize="0"/>
          <p:nvPr/>
        </p:nvPicPr>
        <p:blipFill rotWithShape="1">
          <a:blip r:embed="rId4">
            <a:alphaModFix/>
          </a:blip>
          <a:srcRect b="0" l="0" r="3846" t="-3369"/>
          <a:stretch/>
        </p:blipFill>
        <p:spPr>
          <a:xfrm>
            <a:off x="3105200" y="540000"/>
            <a:ext cx="3864202" cy="2961501"/>
          </a:xfrm>
          <a:prstGeom prst="rect">
            <a:avLst/>
          </a:prstGeom>
          <a:noFill/>
          <a:ln>
            <a:noFill/>
          </a:ln>
        </p:spPr>
      </p:pic>
      <p:sp>
        <p:nvSpPr>
          <p:cNvPr id="257" name="Google Shape;257;p30"/>
          <p:cNvSpPr txBox="1"/>
          <p:nvPr/>
        </p:nvSpPr>
        <p:spPr>
          <a:xfrm>
            <a:off x="3105200" y="3760388"/>
            <a:ext cx="203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HTML, CSS</a:t>
            </a:r>
            <a:endParaRPr sz="2500">
              <a:latin typeface="Assistant ExtraLight"/>
              <a:ea typeface="Assistant ExtraLight"/>
              <a:cs typeface="Assistant ExtraLight"/>
              <a:sym typeface="Assistant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31"/>
          <p:cNvGrpSpPr/>
          <p:nvPr/>
        </p:nvGrpSpPr>
        <p:grpSpPr>
          <a:xfrm>
            <a:off x="0" y="-9525"/>
            <a:ext cx="3105188" cy="5210133"/>
            <a:chOff x="0" y="-9525"/>
            <a:chExt cx="3105188" cy="5210133"/>
          </a:xfrm>
        </p:grpSpPr>
        <p:sp>
          <p:nvSpPr>
            <p:cNvPr id="264" name="Google Shape;264;p31"/>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65" name="Google Shape;265;p31"/>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1"/>
          <p:cNvSpPr txBox="1"/>
          <p:nvPr>
            <p:ph type="ctrTitle"/>
          </p:nvPr>
        </p:nvSpPr>
        <p:spPr>
          <a:xfrm>
            <a:off x="238200" y="405325"/>
            <a:ext cx="24465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Non-functional requirements</a:t>
            </a:r>
            <a:endParaRPr sz="2400">
              <a:solidFill>
                <a:schemeClr val="lt1"/>
              </a:solidFill>
            </a:endParaRPr>
          </a:p>
        </p:txBody>
      </p:sp>
      <p:sp>
        <p:nvSpPr>
          <p:cNvPr id="267" name="Google Shape;267;p31"/>
          <p:cNvSpPr txBox="1"/>
          <p:nvPr/>
        </p:nvSpPr>
        <p:spPr>
          <a:xfrm>
            <a:off x="3298075" y="781100"/>
            <a:ext cx="422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Assistant ExtraLight"/>
                <a:ea typeface="Assistant ExtraLight"/>
                <a:cs typeface="Assistant ExtraLight"/>
                <a:sym typeface="Assistant ExtraLight"/>
              </a:rPr>
              <a:t>Navigation Bar &amp; </a:t>
            </a:r>
            <a:r>
              <a:rPr lang="en" sz="2700">
                <a:latin typeface="Assistant ExtraLight"/>
                <a:ea typeface="Assistant ExtraLight"/>
                <a:cs typeface="Assistant ExtraLight"/>
                <a:sym typeface="Assistant ExtraLight"/>
              </a:rPr>
              <a:t>Search</a:t>
            </a:r>
            <a:r>
              <a:rPr lang="en" sz="2700">
                <a:latin typeface="Assistant ExtraLight"/>
                <a:ea typeface="Assistant ExtraLight"/>
                <a:cs typeface="Assistant ExtraLight"/>
                <a:sym typeface="Assistant ExtraLight"/>
              </a:rPr>
              <a:t> Bar</a:t>
            </a:r>
            <a:endParaRPr sz="2700">
              <a:latin typeface="Assistant ExtraLight"/>
              <a:ea typeface="Assistant ExtraLight"/>
              <a:cs typeface="Assistant ExtraLight"/>
              <a:sym typeface="Assistant ExtraLight"/>
            </a:endParaRPr>
          </a:p>
        </p:txBody>
      </p:sp>
      <p:pic>
        <p:nvPicPr>
          <p:cNvPr id="268" name="Google Shape;268;p31"/>
          <p:cNvPicPr preferRelativeResize="0"/>
          <p:nvPr/>
        </p:nvPicPr>
        <p:blipFill>
          <a:blip r:embed="rId3">
            <a:alphaModFix/>
          </a:blip>
          <a:stretch>
            <a:fillRect/>
          </a:stretch>
        </p:blipFill>
        <p:spPr>
          <a:xfrm>
            <a:off x="8287150" y="4329800"/>
            <a:ext cx="856850" cy="813700"/>
          </a:xfrm>
          <a:prstGeom prst="rect">
            <a:avLst/>
          </a:prstGeom>
          <a:noFill/>
          <a:ln>
            <a:noFill/>
          </a:ln>
        </p:spPr>
      </p:pic>
      <p:pic>
        <p:nvPicPr>
          <p:cNvPr id="269" name="Google Shape;269;p31"/>
          <p:cNvPicPr preferRelativeResize="0"/>
          <p:nvPr/>
        </p:nvPicPr>
        <p:blipFill rotWithShape="1">
          <a:blip r:embed="rId4">
            <a:alphaModFix/>
          </a:blip>
          <a:srcRect b="79819" l="0" r="0" t="0"/>
          <a:stretch/>
        </p:blipFill>
        <p:spPr>
          <a:xfrm>
            <a:off x="3298075" y="1564800"/>
            <a:ext cx="4497925" cy="645325"/>
          </a:xfrm>
          <a:prstGeom prst="rect">
            <a:avLst/>
          </a:prstGeom>
          <a:noFill/>
          <a:ln>
            <a:noFill/>
          </a:ln>
        </p:spPr>
      </p:pic>
      <p:sp>
        <p:nvSpPr>
          <p:cNvPr id="270" name="Google Shape;270;p31"/>
          <p:cNvSpPr txBox="1"/>
          <p:nvPr/>
        </p:nvSpPr>
        <p:spPr>
          <a:xfrm>
            <a:off x="3298071" y="2644675"/>
            <a:ext cx="3176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JavaScript/JQuery</a:t>
            </a:r>
            <a:endParaRPr sz="2500">
              <a:latin typeface="Assistant ExtraLight"/>
              <a:ea typeface="Assistant ExtraLight"/>
              <a:cs typeface="Assistant ExtraLight"/>
              <a:sym typeface="Assistant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32"/>
          <p:cNvGrpSpPr/>
          <p:nvPr/>
        </p:nvGrpSpPr>
        <p:grpSpPr>
          <a:xfrm>
            <a:off x="0" y="-9525"/>
            <a:ext cx="3105188" cy="5210133"/>
            <a:chOff x="0" y="-9525"/>
            <a:chExt cx="3105188" cy="5210133"/>
          </a:xfrm>
        </p:grpSpPr>
        <p:sp>
          <p:nvSpPr>
            <p:cNvPr id="277" name="Google Shape;277;p32"/>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278" name="Google Shape;278;p32"/>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2"/>
          <p:cNvSpPr txBox="1"/>
          <p:nvPr>
            <p:ph type="ctrTitle"/>
          </p:nvPr>
        </p:nvSpPr>
        <p:spPr>
          <a:xfrm>
            <a:off x="238200" y="405325"/>
            <a:ext cx="24465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Non-functional requirements</a:t>
            </a:r>
            <a:endParaRPr sz="2400">
              <a:solidFill>
                <a:schemeClr val="lt1"/>
              </a:solidFill>
            </a:endParaRPr>
          </a:p>
        </p:txBody>
      </p:sp>
      <p:sp>
        <p:nvSpPr>
          <p:cNvPr id="280" name="Google Shape;280;p32"/>
          <p:cNvSpPr txBox="1"/>
          <p:nvPr/>
        </p:nvSpPr>
        <p:spPr>
          <a:xfrm>
            <a:off x="3298075" y="781100"/>
            <a:ext cx="422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Assistant ExtraLight"/>
                <a:ea typeface="Assistant ExtraLight"/>
                <a:cs typeface="Assistant ExtraLight"/>
                <a:sym typeface="Assistant ExtraLight"/>
              </a:rPr>
              <a:t>Filter</a:t>
            </a:r>
            <a:endParaRPr sz="2800">
              <a:latin typeface="Assistant ExtraLight"/>
              <a:ea typeface="Assistant ExtraLight"/>
              <a:cs typeface="Assistant ExtraLight"/>
              <a:sym typeface="Assistant ExtraLight"/>
            </a:endParaRPr>
          </a:p>
        </p:txBody>
      </p:sp>
      <p:pic>
        <p:nvPicPr>
          <p:cNvPr id="281" name="Google Shape;281;p32"/>
          <p:cNvPicPr preferRelativeResize="0"/>
          <p:nvPr/>
        </p:nvPicPr>
        <p:blipFill>
          <a:blip r:embed="rId3">
            <a:alphaModFix/>
          </a:blip>
          <a:stretch>
            <a:fillRect/>
          </a:stretch>
        </p:blipFill>
        <p:spPr>
          <a:xfrm>
            <a:off x="8287150" y="4329800"/>
            <a:ext cx="856850" cy="813700"/>
          </a:xfrm>
          <a:prstGeom prst="rect">
            <a:avLst/>
          </a:prstGeom>
          <a:noFill/>
          <a:ln>
            <a:noFill/>
          </a:ln>
        </p:spPr>
      </p:pic>
      <p:pic>
        <p:nvPicPr>
          <p:cNvPr id="282" name="Google Shape;282;p32"/>
          <p:cNvPicPr preferRelativeResize="0"/>
          <p:nvPr/>
        </p:nvPicPr>
        <p:blipFill>
          <a:blip r:embed="rId4">
            <a:alphaModFix/>
          </a:blip>
          <a:stretch>
            <a:fillRect/>
          </a:stretch>
        </p:blipFill>
        <p:spPr>
          <a:xfrm>
            <a:off x="3298071" y="1701225"/>
            <a:ext cx="1263914" cy="2628576"/>
          </a:xfrm>
          <a:prstGeom prst="rect">
            <a:avLst/>
          </a:prstGeom>
          <a:noFill/>
          <a:ln>
            <a:noFill/>
          </a:ln>
        </p:spPr>
      </p:pic>
      <p:sp>
        <p:nvSpPr>
          <p:cNvPr id="283" name="Google Shape;283;p32"/>
          <p:cNvSpPr txBox="1"/>
          <p:nvPr/>
        </p:nvSpPr>
        <p:spPr>
          <a:xfrm>
            <a:off x="4819150" y="2715363"/>
            <a:ext cx="4224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JS, HTML, CSS</a:t>
            </a:r>
            <a:endParaRPr sz="2500">
              <a:latin typeface="Assistant ExtraLight"/>
              <a:ea typeface="Assistant ExtraLight"/>
              <a:cs typeface="Assistant ExtraLight"/>
              <a:sym typeface="Assistant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3"/>
          <p:cNvSpPr txBox="1"/>
          <p:nvPr>
            <p:ph type="ctrTitle"/>
          </p:nvPr>
        </p:nvSpPr>
        <p:spPr>
          <a:xfrm flipH="1">
            <a:off x="4495903" y="2558175"/>
            <a:ext cx="24960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t>THANK </a:t>
            </a:r>
            <a:endParaRPr sz="4000"/>
          </a:p>
          <a:p>
            <a:pPr indent="0" lvl="0" marL="0" rtl="0" algn="r">
              <a:spcBef>
                <a:spcPts val="0"/>
              </a:spcBef>
              <a:spcAft>
                <a:spcPts val="0"/>
              </a:spcAft>
              <a:buNone/>
            </a:pPr>
            <a:r>
              <a:rPr lang="en" sz="4000"/>
              <a:t>YOU</a:t>
            </a:r>
            <a:endParaRPr sz="4000"/>
          </a:p>
        </p:txBody>
      </p:sp>
      <p:sp>
        <p:nvSpPr>
          <p:cNvPr id="289" name="Google Shape;289;p33"/>
          <p:cNvSpPr/>
          <p:nvPr/>
        </p:nvSpPr>
        <p:spPr>
          <a:xfrm>
            <a:off x="-87750" y="-9475"/>
            <a:ext cx="4400400" cy="5234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flipH="1" rot="10800000">
            <a:off x="4143075" y="-3150"/>
            <a:ext cx="1467000" cy="2764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4143075" y="2083075"/>
            <a:ext cx="1603800" cy="314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3"/>
          <p:cNvPicPr preferRelativeResize="0"/>
          <p:nvPr/>
        </p:nvPicPr>
        <p:blipFill>
          <a:blip r:embed="rId4">
            <a:alphaModFix/>
          </a:blip>
          <a:stretch>
            <a:fillRect/>
          </a:stretch>
        </p:blipFill>
        <p:spPr>
          <a:xfrm>
            <a:off x="844500" y="1176700"/>
            <a:ext cx="2871300" cy="2726700"/>
          </a:xfrm>
          <a:prstGeom prst="rect">
            <a:avLst/>
          </a:prstGeom>
          <a:noFill/>
          <a:ln>
            <a:noFill/>
          </a:ln>
        </p:spPr>
      </p:pic>
      <p:sp>
        <p:nvSpPr>
          <p:cNvPr id="293" name="Google Shape;293;p33"/>
          <p:cNvSpPr txBox="1"/>
          <p:nvPr/>
        </p:nvSpPr>
        <p:spPr>
          <a:xfrm>
            <a:off x="194125" y="43353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ExtraLight"/>
                <a:ea typeface="Assistant ExtraLight"/>
                <a:cs typeface="Assistant ExtraLight"/>
                <a:sym typeface="Assistant ExtraLight"/>
              </a:rPr>
              <a:t>Tiktok link: </a:t>
            </a:r>
            <a:r>
              <a:rPr lang="en" sz="1200" u="sng">
                <a:solidFill>
                  <a:schemeClr val="hlink"/>
                </a:solidFill>
                <a:hlinkClick r:id="rId5"/>
              </a:rPr>
              <a:t>https://vm.tiktok.com/ZMRCuDSY5/</a:t>
            </a:r>
            <a:endParaRPr>
              <a:latin typeface="Assistant ExtraLight"/>
              <a:ea typeface="Assistant ExtraLight"/>
              <a:cs typeface="Assistant ExtraLight"/>
              <a:sym typeface="Assistant Extra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ctrTitle"/>
          </p:nvPr>
        </p:nvSpPr>
        <p:spPr>
          <a:xfrm>
            <a:off x="3081000" y="1954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Meet our team</a:t>
            </a:r>
            <a:endParaRPr sz="3000"/>
          </a:p>
        </p:txBody>
      </p:sp>
      <p:sp>
        <p:nvSpPr>
          <p:cNvPr id="120" name="Google Shape;120;p19"/>
          <p:cNvSpPr txBox="1"/>
          <p:nvPr/>
        </p:nvSpPr>
        <p:spPr>
          <a:xfrm>
            <a:off x="1232850" y="3849775"/>
            <a:ext cx="123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ExtraLight"/>
                <a:ea typeface="Assistant ExtraLight"/>
                <a:cs typeface="Assistant ExtraLight"/>
                <a:sym typeface="Assistant ExtraLight"/>
              </a:rPr>
              <a:t>Ayah Tharwat</a:t>
            </a:r>
            <a:endParaRPr>
              <a:latin typeface="Assistant ExtraLight"/>
              <a:ea typeface="Assistant ExtraLight"/>
              <a:cs typeface="Assistant ExtraLight"/>
              <a:sym typeface="Assistant ExtraLight"/>
            </a:endParaRPr>
          </a:p>
        </p:txBody>
      </p:sp>
      <p:sp>
        <p:nvSpPr>
          <p:cNvPr id="121" name="Google Shape;121;p19"/>
          <p:cNvSpPr txBox="1"/>
          <p:nvPr/>
        </p:nvSpPr>
        <p:spPr>
          <a:xfrm>
            <a:off x="3925950" y="3849775"/>
            <a:ext cx="123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ExtraLight"/>
                <a:ea typeface="Assistant ExtraLight"/>
                <a:cs typeface="Assistant ExtraLight"/>
                <a:sym typeface="Assistant ExtraLight"/>
              </a:rPr>
              <a:t>Jialin Yu</a:t>
            </a:r>
            <a:endParaRPr>
              <a:latin typeface="Assistant ExtraLight"/>
              <a:ea typeface="Assistant ExtraLight"/>
              <a:cs typeface="Assistant ExtraLight"/>
              <a:sym typeface="Assistant ExtraLight"/>
            </a:endParaRPr>
          </a:p>
        </p:txBody>
      </p:sp>
      <p:sp>
        <p:nvSpPr>
          <p:cNvPr id="122" name="Google Shape;122;p19"/>
          <p:cNvSpPr txBox="1"/>
          <p:nvPr/>
        </p:nvSpPr>
        <p:spPr>
          <a:xfrm>
            <a:off x="6692525" y="3849775"/>
            <a:ext cx="123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ssistant ExtraLight"/>
                <a:ea typeface="Assistant ExtraLight"/>
                <a:cs typeface="Assistant ExtraLight"/>
                <a:sym typeface="Assistant ExtraLight"/>
              </a:rPr>
              <a:t>Krisia Flores</a:t>
            </a:r>
            <a:endParaRPr>
              <a:latin typeface="Assistant ExtraLight"/>
              <a:ea typeface="Assistant ExtraLight"/>
              <a:cs typeface="Assistant ExtraLight"/>
              <a:sym typeface="Assistant ExtraLight"/>
            </a:endParaRPr>
          </a:p>
        </p:txBody>
      </p:sp>
      <p:pic>
        <p:nvPicPr>
          <p:cNvPr id="123" name="Google Shape;123;p19"/>
          <p:cNvPicPr preferRelativeResize="0"/>
          <p:nvPr/>
        </p:nvPicPr>
        <p:blipFill>
          <a:blip r:embed="rId3">
            <a:alphaModFix/>
          </a:blip>
          <a:stretch>
            <a:fillRect/>
          </a:stretch>
        </p:blipFill>
        <p:spPr>
          <a:xfrm>
            <a:off x="3524700" y="1662775"/>
            <a:ext cx="2034600" cy="2034600"/>
          </a:xfrm>
          <a:prstGeom prst="ellipse">
            <a:avLst/>
          </a:prstGeom>
          <a:noFill/>
          <a:ln>
            <a:noFill/>
          </a:ln>
        </p:spPr>
      </p:pic>
      <p:pic>
        <p:nvPicPr>
          <p:cNvPr id="124" name="Google Shape;124;p19"/>
          <p:cNvPicPr preferRelativeResize="0"/>
          <p:nvPr/>
        </p:nvPicPr>
        <p:blipFill>
          <a:blip r:embed="rId4">
            <a:alphaModFix/>
          </a:blip>
          <a:stretch>
            <a:fillRect/>
          </a:stretch>
        </p:blipFill>
        <p:spPr>
          <a:xfrm>
            <a:off x="6291275" y="1662775"/>
            <a:ext cx="2034600" cy="2034600"/>
          </a:xfrm>
          <a:prstGeom prst="ellipse">
            <a:avLst/>
          </a:prstGeom>
          <a:noFill/>
          <a:ln>
            <a:noFill/>
          </a:ln>
        </p:spPr>
      </p:pic>
      <p:pic>
        <p:nvPicPr>
          <p:cNvPr id="125" name="Google Shape;125;p19"/>
          <p:cNvPicPr preferRelativeResize="0"/>
          <p:nvPr/>
        </p:nvPicPr>
        <p:blipFill>
          <a:blip r:embed="rId5">
            <a:alphaModFix/>
          </a:blip>
          <a:stretch>
            <a:fillRect/>
          </a:stretch>
        </p:blipFill>
        <p:spPr>
          <a:xfrm>
            <a:off x="856800" y="1739275"/>
            <a:ext cx="1984200" cy="1958100"/>
          </a:xfrm>
          <a:prstGeom prst="ellipse">
            <a:avLst/>
          </a:prstGeom>
          <a:noFill/>
          <a:ln>
            <a:noFill/>
          </a:ln>
        </p:spPr>
      </p:pic>
      <p:pic>
        <p:nvPicPr>
          <p:cNvPr id="126" name="Google Shape;126;p19"/>
          <p:cNvPicPr preferRelativeResize="0"/>
          <p:nvPr/>
        </p:nvPicPr>
        <p:blipFill>
          <a:blip r:embed="rId6">
            <a:alphaModFix/>
          </a:blip>
          <a:stretch>
            <a:fillRect/>
          </a:stretch>
        </p:blipFill>
        <p:spPr>
          <a:xfrm>
            <a:off x="8287150" y="4329800"/>
            <a:ext cx="856850" cy="81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Problem</a:t>
            </a:r>
            <a:endParaRPr sz="2400"/>
          </a:p>
        </p:txBody>
      </p:sp>
      <p:pic>
        <p:nvPicPr>
          <p:cNvPr id="132" name="Google Shape;132;p20"/>
          <p:cNvPicPr preferRelativeResize="0"/>
          <p:nvPr/>
        </p:nvPicPr>
        <p:blipFill>
          <a:blip r:embed="rId3">
            <a:alphaModFix/>
          </a:blip>
          <a:stretch>
            <a:fillRect/>
          </a:stretch>
        </p:blipFill>
        <p:spPr>
          <a:xfrm>
            <a:off x="8287150" y="4329800"/>
            <a:ext cx="856850" cy="813700"/>
          </a:xfrm>
          <a:prstGeom prst="rect">
            <a:avLst/>
          </a:prstGeom>
          <a:noFill/>
          <a:ln>
            <a:noFill/>
          </a:ln>
        </p:spPr>
      </p:pic>
      <p:sp>
        <p:nvSpPr>
          <p:cNvPr id="133" name="Google Shape;133;p20"/>
          <p:cNvSpPr txBox="1"/>
          <p:nvPr/>
        </p:nvSpPr>
        <p:spPr>
          <a:xfrm>
            <a:off x="3635275" y="540000"/>
            <a:ext cx="4711800" cy="2782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COVID Restrictions</a:t>
            </a:r>
            <a:endParaRPr sz="2500">
              <a:latin typeface="Assistant ExtraLight"/>
              <a:ea typeface="Assistant ExtraLight"/>
              <a:cs typeface="Assistant ExtraLight"/>
              <a:sym typeface="Assistant ExtraLight"/>
            </a:endParaRPr>
          </a:p>
          <a:p>
            <a:pPr indent="-387350" lvl="1" marL="13716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Online classes</a:t>
            </a:r>
            <a:endParaRPr sz="2500">
              <a:latin typeface="Assistant ExtraLight"/>
              <a:ea typeface="Assistant ExtraLight"/>
              <a:cs typeface="Assistant ExtraLight"/>
              <a:sym typeface="Assistant ExtraLight"/>
            </a:endParaRPr>
          </a:p>
          <a:p>
            <a:pPr indent="-387350" lvl="1" marL="13716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People not on campus</a:t>
            </a:r>
            <a:endParaRPr sz="2500">
              <a:latin typeface="Assistant ExtraLight"/>
              <a:ea typeface="Assistant ExtraLight"/>
              <a:cs typeface="Assistant ExtraLight"/>
              <a:sym typeface="Assistant ExtraLight"/>
            </a:endParaRPr>
          </a:p>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No information about clubs besides basics</a:t>
            </a:r>
            <a:endParaRPr sz="2500">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sz="2500">
              <a:latin typeface="Assistant ExtraLight"/>
              <a:ea typeface="Assistant ExtraLight"/>
              <a:cs typeface="Assistant ExtraLight"/>
              <a:sym typeface="Assistant ExtraLight"/>
            </a:endParaRPr>
          </a:p>
        </p:txBody>
      </p:sp>
      <p:pic>
        <p:nvPicPr>
          <p:cNvPr id="134" name="Google Shape;134;p20"/>
          <p:cNvPicPr preferRelativeResize="0"/>
          <p:nvPr/>
        </p:nvPicPr>
        <p:blipFill>
          <a:blip r:embed="rId4">
            <a:alphaModFix/>
          </a:blip>
          <a:stretch>
            <a:fillRect/>
          </a:stretch>
        </p:blipFill>
        <p:spPr>
          <a:xfrm>
            <a:off x="3635275" y="3063886"/>
            <a:ext cx="2608375" cy="18448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Solution</a:t>
            </a:r>
            <a:endParaRPr sz="2400"/>
          </a:p>
        </p:txBody>
      </p:sp>
      <p:pic>
        <p:nvPicPr>
          <p:cNvPr id="140" name="Google Shape;140;p21"/>
          <p:cNvPicPr preferRelativeResize="0"/>
          <p:nvPr/>
        </p:nvPicPr>
        <p:blipFill>
          <a:blip r:embed="rId3">
            <a:alphaModFix/>
          </a:blip>
          <a:stretch>
            <a:fillRect/>
          </a:stretch>
        </p:blipFill>
        <p:spPr>
          <a:xfrm>
            <a:off x="8287150" y="4329800"/>
            <a:ext cx="856850" cy="813700"/>
          </a:xfrm>
          <a:prstGeom prst="rect">
            <a:avLst/>
          </a:prstGeom>
          <a:noFill/>
          <a:ln>
            <a:noFill/>
          </a:ln>
        </p:spPr>
      </p:pic>
      <p:sp>
        <p:nvSpPr>
          <p:cNvPr id="141" name="Google Shape;141;p21"/>
          <p:cNvSpPr txBox="1"/>
          <p:nvPr/>
        </p:nvSpPr>
        <p:spPr>
          <a:xfrm>
            <a:off x="3321225" y="540000"/>
            <a:ext cx="5025900" cy="43398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Inspiration from other apps</a:t>
            </a:r>
            <a:endParaRPr sz="2500">
              <a:latin typeface="Assistant ExtraLight"/>
              <a:ea typeface="Assistant ExtraLight"/>
              <a:cs typeface="Assistant ExtraLight"/>
              <a:sym typeface="Assistant ExtraLight"/>
            </a:endParaRPr>
          </a:p>
          <a:p>
            <a:pPr indent="-368300" lvl="1" marL="1371600" rtl="0" algn="l">
              <a:lnSpc>
                <a:spcPct val="115000"/>
              </a:lnSpc>
              <a:spcBef>
                <a:spcPts val="0"/>
              </a:spcBef>
              <a:spcAft>
                <a:spcPts val="0"/>
              </a:spcAft>
              <a:buSzPts val="2200"/>
              <a:buFont typeface="Assistant ExtraLight"/>
              <a:buChar char="○"/>
            </a:pPr>
            <a:r>
              <a:rPr lang="en" sz="2200">
                <a:latin typeface="Assistant ExtraLight"/>
                <a:ea typeface="Assistant ExtraLight"/>
                <a:cs typeface="Assistant ExtraLight"/>
                <a:sym typeface="Assistant ExtraLight"/>
              </a:rPr>
              <a:t>Tinder</a:t>
            </a:r>
            <a:endParaRPr sz="2200">
              <a:latin typeface="Assistant ExtraLight"/>
              <a:ea typeface="Assistant ExtraLight"/>
              <a:cs typeface="Assistant ExtraLight"/>
              <a:sym typeface="Assistant ExtraLight"/>
            </a:endParaRPr>
          </a:p>
          <a:p>
            <a:pPr indent="-368300" lvl="1" marL="1371600" rtl="0" algn="l">
              <a:lnSpc>
                <a:spcPct val="115000"/>
              </a:lnSpc>
              <a:spcBef>
                <a:spcPts val="0"/>
              </a:spcBef>
              <a:spcAft>
                <a:spcPts val="0"/>
              </a:spcAft>
              <a:buSzPts val="2200"/>
              <a:buFont typeface="Assistant ExtraLight"/>
              <a:buChar char="○"/>
            </a:pPr>
            <a:r>
              <a:rPr lang="en" sz="2200">
                <a:latin typeface="Assistant ExtraLight"/>
                <a:ea typeface="Assistant ExtraLight"/>
                <a:cs typeface="Assistant ExtraLight"/>
                <a:sym typeface="Assistant ExtraLight"/>
              </a:rPr>
              <a:t>RPI roommate matching</a:t>
            </a:r>
            <a:endParaRPr sz="2200">
              <a:latin typeface="Assistant ExtraLight"/>
              <a:ea typeface="Assistant ExtraLight"/>
              <a:cs typeface="Assistant ExtraLight"/>
              <a:sym typeface="Assistant ExtraLight"/>
            </a:endParaRPr>
          </a:p>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Web application </a:t>
            </a:r>
            <a:r>
              <a:rPr b="1" lang="en" sz="2500">
                <a:latin typeface="Assistant"/>
                <a:ea typeface="Assistant"/>
                <a:cs typeface="Assistant"/>
                <a:sym typeface="Assistant"/>
              </a:rPr>
              <a:t>“links”</a:t>
            </a:r>
            <a:r>
              <a:rPr lang="en" sz="2500">
                <a:latin typeface="Assistant ExtraLight"/>
                <a:ea typeface="Assistant ExtraLight"/>
                <a:cs typeface="Assistant ExtraLight"/>
                <a:sym typeface="Assistant ExtraLight"/>
              </a:rPr>
              <a:t> RPI students based on interests with:</a:t>
            </a:r>
            <a:endParaRPr sz="2500">
              <a:latin typeface="Assistant ExtraLight"/>
              <a:ea typeface="Assistant ExtraLight"/>
              <a:cs typeface="Assistant ExtraLight"/>
              <a:sym typeface="Assistant ExtraLight"/>
            </a:endParaRPr>
          </a:p>
          <a:p>
            <a:pPr indent="-368300" lvl="1" marL="1371600" rtl="0" algn="l">
              <a:lnSpc>
                <a:spcPct val="115000"/>
              </a:lnSpc>
              <a:spcBef>
                <a:spcPts val="0"/>
              </a:spcBef>
              <a:spcAft>
                <a:spcPts val="0"/>
              </a:spcAft>
              <a:buSzPts val="2200"/>
              <a:buFont typeface="Assistant ExtraLight"/>
              <a:buChar char="○"/>
            </a:pPr>
            <a:r>
              <a:rPr lang="en" sz="2200">
                <a:latin typeface="Assistant ExtraLight"/>
                <a:ea typeface="Assistant ExtraLight"/>
                <a:cs typeface="Assistant ExtraLight"/>
                <a:sym typeface="Assistant ExtraLight"/>
              </a:rPr>
              <a:t>Clubs/organizations</a:t>
            </a:r>
            <a:endParaRPr sz="2200">
              <a:latin typeface="Assistant ExtraLight"/>
              <a:ea typeface="Assistant ExtraLight"/>
              <a:cs typeface="Assistant ExtraLight"/>
              <a:sym typeface="Assistant ExtraLight"/>
            </a:endParaRPr>
          </a:p>
          <a:p>
            <a:pPr indent="-368300" lvl="1" marL="1371600" rtl="0" algn="l">
              <a:lnSpc>
                <a:spcPct val="115000"/>
              </a:lnSpc>
              <a:spcBef>
                <a:spcPts val="0"/>
              </a:spcBef>
              <a:spcAft>
                <a:spcPts val="0"/>
              </a:spcAft>
              <a:buSzPts val="2200"/>
              <a:buFont typeface="Assistant ExtraLight"/>
              <a:buChar char="○"/>
            </a:pPr>
            <a:r>
              <a:rPr lang="en" sz="2200">
                <a:latin typeface="Assistant ExtraLight"/>
                <a:ea typeface="Assistant ExtraLight"/>
                <a:cs typeface="Assistant ExtraLight"/>
                <a:sym typeface="Assistant ExtraLight"/>
              </a:rPr>
              <a:t>Other students</a:t>
            </a:r>
            <a:endParaRPr sz="2200">
              <a:latin typeface="Assistant ExtraLight"/>
              <a:ea typeface="Assistant ExtraLight"/>
              <a:cs typeface="Assistant ExtraLight"/>
              <a:sym typeface="Assistant ExtraLight"/>
            </a:endParaRPr>
          </a:p>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Search bar, filter, percentage matching</a:t>
            </a:r>
            <a:endParaRPr sz="2500">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sz="2500">
              <a:latin typeface="Assistant ExtraLight"/>
              <a:ea typeface="Assistant ExtraLight"/>
              <a:cs typeface="Assistant ExtraLight"/>
              <a:sym typeface="Assistant ExtraLight"/>
            </a:endParaRPr>
          </a:p>
        </p:txBody>
      </p:sp>
      <p:pic>
        <p:nvPicPr>
          <p:cNvPr id="142" name="Google Shape;142;p21"/>
          <p:cNvPicPr preferRelativeResize="0"/>
          <p:nvPr/>
        </p:nvPicPr>
        <p:blipFill>
          <a:blip r:embed="rId4">
            <a:alphaModFix/>
          </a:blip>
          <a:stretch>
            <a:fillRect/>
          </a:stretch>
        </p:blipFill>
        <p:spPr>
          <a:xfrm>
            <a:off x="284650" y="1474554"/>
            <a:ext cx="1832000" cy="183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ctrTitle"/>
          </p:nvPr>
        </p:nvSpPr>
        <p:spPr>
          <a:xfrm>
            <a:off x="484950" y="405325"/>
            <a:ext cx="2145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Users and</a:t>
            </a:r>
            <a:endParaRPr sz="2400"/>
          </a:p>
          <a:p>
            <a:pPr indent="0" lvl="0" marL="0" rtl="0" algn="l">
              <a:spcBef>
                <a:spcPts val="0"/>
              </a:spcBef>
              <a:spcAft>
                <a:spcPts val="0"/>
              </a:spcAft>
              <a:buNone/>
            </a:pPr>
            <a:r>
              <a:rPr lang="en" sz="2400"/>
              <a:t>Stakeholders</a:t>
            </a:r>
            <a:endParaRPr sz="2400"/>
          </a:p>
        </p:txBody>
      </p:sp>
      <p:pic>
        <p:nvPicPr>
          <p:cNvPr id="148" name="Google Shape;148;p22"/>
          <p:cNvPicPr preferRelativeResize="0"/>
          <p:nvPr/>
        </p:nvPicPr>
        <p:blipFill>
          <a:blip r:embed="rId3">
            <a:alphaModFix/>
          </a:blip>
          <a:stretch>
            <a:fillRect/>
          </a:stretch>
        </p:blipFill>
        <p:spPr>
          <a:xfrm>
            <a:off x="8287150" y="4329800"/>
            <a:ext cx="856850" cy="813700"/>
          </a:xfrm>
          <a:prstGeom prst="rect">
            <a:avLst/>
          </a:prstGeom>
          <a:noFill/>
          <a:ln>
            <a:noFill/>
          </a:ln>
        </p:spPr>
      </p:pic>
      <p:sp>
        <p:nvSpPr>
          <p:cNvPr id="149" name="Google Shape;149;p22"/>
          <p:cNvSpPr txBox="1"/>
          <p:nvPr/>
        </p:nvSpPr>
        <p:spPr>
          <a:xfrm>
            <a:off x="3086575" y="540000"/>
            <a:ext cx="5892600" cy="27822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Users: RPI students</a:t>
            </a:r>
            <a:endParaRPr sz="2500">
              <a:latin typeface="Assistant ExtraLight"/>
              <a:ea typeface="Assistant ExtraLight"/>
              <a:cs typeface="Assistant ExtraLight"/>
              <a:sym typeface="Assistant ExtraLight"/>
            </a:endParaRPr>
          </a:p>
          <a:p>
            <a:pPr indent="-387350" lvl="0" marL="4572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Stakeholders</a:t>
            </a:r>
            <a:endParaRPr sz="2500">
              <a:latin typeface="Assistant ExtraLight"/>
              <a:ea typeface="Assistant ExtraLight"/>
              <a:cs typeface="Assistant ExtraLight"/>
              <a:sym typeface="Assistant ExtraLight"/>
            </a:endParaRPr>
          </a:p>
          <a:p>
            <a:pPr indent="-387350" lvl="1" marL="13716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Clubs and fraternities/sororities</a:t>
            </a:r>
            <a:endParaRPr sz="2500">
              <a:latin typeface="Assistant ExtraLight"/>
              <a:ea typeface="Assistant ExtraLight"/>
              <a:cs typeface="Assistant ExtraLight"/>
              <a:sym typeface="Assistant ExtraLight"/>
            </a:endParaRPr>
          </a:p>
          <a:p>
            <a:pPr indent="-387350" lvl="1" marL="13716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Parents</a:t>
            </a:r>
            <a:endParaRPr sz="2500">
              <a:latin typeface="Assistant ExtraLight"/>
              <a:ea typeface="Assistant ExtraLight"/>
              <a:cs typeface="Assistant ExtraLight"/>
              <a:sym typeface="Assistant ExtraLight"/>
            </a:endParaRPr>
          </a:p>
          <a:p>
            <a:pPr indent="-387350" lvl="1" marL="1371600" rtl="0" algn="l">
              <a:lnSpc>
                <a:spcPct val="115000"/>
              </a:lnSpc>
              <a:spcBef>
                <a:spcPts val="0"/>
              </a:spcBef>
              <a:spcAft>
                <a:spcPts val="0"/>
              </a:spcAft>
              <a:buSzPts val="2500"/>
              <a:buFont typeface="Assistant ExtraLight"/>
              <a:buChar char="○"/>
            </a:pPr>
            <a:r>
              <a:rPr lang="en" sz="2500">
                <a:latin typeface="Assistant ExtraLight"/>
                <a:ea typeface="Assistant ExtraLight"/>
                <a:cs typeface="Assistant ExtraLight"/>
                <a:sym typeface="Assistant ExtraLight"/>
              </a:rPr>
              <a:t>RPI administrators</a:t>
            </a:r>
            <a:endParaRPr sz="2500">
              <a:latin typeface="Assistant ExtraLight"/>
              <a:ea typeface="Assistant ExtraLight"/>
              <a:cs typeface="Assistant ExtraLight"/>
              <a:sym typeface="Assistant ExtraLight"/>
            </a:endParaRPr>
          </a:p>
          <a:p>
            <a:pPr indent="0" lvl="0" marL="0" rtl="0" algn="l">
              <a:spcBef>
                <a:spcPts val="0"/>
              </a:spcBef>
              <a:spcAft>
                <a:spcPts val="0"/>
              </a:spcAft>
              <a:buNone/>
            </a:pPr>
            <a:r>
              <a:t/>
            </a:r>
            <a:endParaRPr sz="2500">
              <a:latin typeface="Assistant ExtraLight"/>
              <a:ea typeface="Assistant ExtraLight"/>
              <a:cs typeface="Assistant ExtraLight"/>
              <a:sym typeface="Assistant ExtraLight"/>
            </a:endParaRPr>
          </a:p>
        </p:txBody>
      </p:sp>
      <p:pic>
        <p:nvPicPr>
          <p:cNvPr id="150" name="Google Shape;150;p22"/>
          <p:cNvPicPr preferRelativeResize="0"/>
          <p:nvPr/>
        </p:nvPicPr>
        <p:blipFill>
          <a:blip r:embed="rId4">
            <a:alphaModFix/>
          </a:blip>
          <a:stretch>
            <a:fillRect/>
          </a:stretch>
        </p:blipFill>
        <p:spPr>
          <a:xfrm>
            <a:off x="3298150" y="3116425"/>
            <a:ext cx="1827300" cy="1827300"/>
          </a:xfrm>
          <a:prstGeom prst="ellipse">
            <a:avLst/>
          </a:prstGeom>
          <a:noFill/>
          <a:ln>
            <a:noFill/>
          </a:ln>
        </p:spPr>
      </p:pic>
      <p:pic>
        <p:nvPicPr>
          <p:cNvPr id="151" name="Google Shape;151;p22"/>
          <p:cNvPicPr preferRelativeResize="0"/>
          <p:nvPr/>
        </p:nvPicPr>
        <p:blipFill>
          <a:blip r:embed="rId5">
            <a:alphaModFix/>
          </a:blip>
          <a:stretch>
            <a:fillRect/>
          </a:stretch>
        </p:blipFill>
        <p:spPr>
          <a:xfrm>
            <a:off x="5589875" y="3044713"/>
            <a:ext cx="1827325" cy="182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3"/>
          <p:cNvGrpSpPr/>
          <p:nvPr/>
        </p:nvGrpSpPr>
        <p:grpSpPr>
          <a:xfrm>
            <a:off x="0" y="-9525"/>
            <a:ext cx="3105188" cy="5210133"/>
            <a:chOff x="0" y="-9525"/>
            <a:chExt cx="3105188" cy="5210133"/>
          </a:xfrm>
        </p:grpSpPr>
        <p:sp>
          <p:nvSpPr>
            <p:cNvPr id="158" name="Google Shape;158;p23"/>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59" name="Google Shape;159;p23"/>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3"/>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Functional</a:t>
            </a:r>
            <a:endParaRPr sz="2400"/>
          </a:p>
          <a:p>
            <a:pPr indent="0" lvl="0" marL="0" rtl="0" algn="l">
              <a:spcBef>
                <a:spcPts val="0"/>
              </a:spcBef>
              <a:spcAft>
                <a:spcPts val="0"/>
              </a:spcAft>
              <a:buNone/>
            </a:pPr>
            <a:r>
              <a:rPr lang="en" sz="2400"/>
              <a:t>Requirements</a:t>
            </a:r>
            <a:endParaRPr sz="2400"/>
          </a:p>
        </p:txBody>
      </p:sp>
      <p:sp>
        <p:nvSpPr>
          <p:cNvPr id="161" name="Google Shape;161;p23"/>
          <p:cNvSpPr txBox="1"/>
          <p:nvPr/>
        </p:nvSpPr>
        <p:spPr>
          <a:xfrm>
            <a:off x="4706025" y="699425"/>
            <a:ext cx="2371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Assistant ExtraLight"/>
                <a:ea typeface="Assistant ExtraLight"/>
                <a:cs typeface="Assistant ExtraLight"/>
                <a:sym typeface="Assistant ExtraLight"/>
              </a:rPr>
              <a:t>Login/Sign Up</a:t>
            </a:r>
            <a:endParaRPr sz="2500">
              <a:latin typeface="Assistant ExtraLight"/>
              <a:ea typeface="Assistant ExtraLight"/>
              <a:cs typeface="Assistant ExtraLight"/>
              <a:sym typeface="Assistant ExtraLight"/>
            </a:endParaRPr>
          </a:p>
        </p:txBody>
      </p:sp>
      <p:pic>
        <p:nvPicPr>
          <p:cNvPr id="162" name="Google Shape;162;p23"/>
          <p:cNvPicPr preferRelativeResize="0"/>
          <p:nvPr/>
        </p:nvPicPr>
        <p:blipFill rotWithShape="1">
          <a:blip r:embed="rId3">
            <a:alphaModFix/>
          </a:blip>
          <a:srcRect b="1854" l="0" r="0" t="0"/>
          <a:stretch/>
        </p:blipFill>
        <p:spPr>
          <a:xfrm>
            <a:off x="3644000" y="1414950"/>
            <a:ext cx="4495549" cy="3145398"/>
          </a:xfrm>
          <a:prstGeom prst="rect">
            <a:avLst/>
          </a:prstGeom>
          <a:noFill/>
          <a:ln>
            <a:noFill/>
          </a:ln>
        </p:spPr>
      </p:pic>
      <p:pic>
        <p:nvPicPr>
          <p:cNvPr id="163" name="Google Shape;163;p23"/>
          <p:cNvPicPr preferRelativeResize="0"/>
          <p:nvPr/>
        </p:nvPicPr>
        <p:blipFill>
          <a:blip r:embed="rId4">
            <a:alphaModFix/>
          </a:blip>
          <a:stretch>
            <a:fillRect/>
          </a:stretch>
        </p:blipFill>
        <p:spPr>
          <a:xfrm>
            <a:off x="8287150" y="4329800"/>
            <a:ext cx="856850" cy="81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4"/>
          <p:cNvGrpSpPr/>
          <p:nvPr/>
        </p:nvGrpSpPr>
        <p:grpSpPr>
          <a:xfrm>
            <a:off x="0" y="-9525"/>
            <a:ext cx="3105188" cy="5210133"/>
            <a:chOff x="0" y="-9525"/>
            <a:chExt cx="3105188" cy="5210133"/>
          </a:xfrm>
        </p:grpSpPr>
        <p:sp>
          <p:nvSpPr>
            <p:cNvPr id="170" name="Google Shape;170;p24"/>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71" name="Google Shape;171;p24"/>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24"/>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Functional</a:t>
            </a:r>
            <a:endParaRPr sz="2400"/>
          </a:p>
          <a:p>
            <a:pPr indent="0" lvl="0" marL="0" rtl="0" algn="l">
              <a:spcBef>
                <a:spcPts val="0"/>
              </a:spcBef>
              <a:spcAft>
                <a:spcPts val="0"/>
              </a:spcAft>
              <a:buNone/>
            </a:pPr>
            <a:r>
              <a:rPr lang="en" sz="2400"/>
              <a:t>Requirements</a:t>
            </a:r>
            <a:endParaRPr sz="2400"/>
          </a:p>
        </p:txBody>
      </p:sp>
      <p:sp>
        <p:nvSpPr>
          <p:cNvPr id="173" name="Google Shape;173;p24"/>
          <p:cNvSpPr txBox="1"/>
          <p:nvPr/>
        </p:nvSpPr>
        <p:spPr>
          <a:xfrm>
            <a:off x="4601250" y="699425"/>
            <a:ext cx="2847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Create an Account</a:t>
            </a:r>
            <a:endParaRPr sz="2500">
              <a:latin typeface="Assistant ExtraLight"/>
              <a:ea typeface="Assistant ExtraLight"/>
              <a:cs typeface="Assistant ExtraLight"/>
              <a:sym typeface="Assistant ExtraLight"/>
            </a:endParaRPr>
          </a:p>
        </p:txBody>
      </p:sp>
      <p:pic>
        <p:nvPicPr>
          <p:cNvPr id="174" name="Google Shape;174;p24"/>
          <p:cNvPicPr preferRelativeResize="0"/>
          <p:nvPr/>
        </p:nvPicPr>
        <p:blipFill rotWithShape="1">
          <a:blip r:embed="rId3">
            <a:alphaModFix/>
          </a:blip>
          <a:srcRect b="0" l="0" r="0" t="1613"/>
          <a:stretch/>
        </p:blipFill>
        <p:spPr>
          <a:xfrm>
            <a:off x="3644000" y="1431225"/>
            <a:ext cx="4535199" cy="3172275"/>
          </a:xfrm>
          <a:prstGeom prst="rect">
            <a:avLst/>
          </a:prstGeom>
          <a:noFill/>
          <a:ln>
            <a:noFill/>
          </a:ln>
        </p:spPr>
      </p:pic>
      <p:pic>
        <p:nvPicPr>
          <p:cNvPr id="175" name="Google Shape;175;p24"/>
          <p:cNvPicPr preferRelativeResize="0"/>
          <p:nvPr/>
        </p:nvPicPr>
        <p:blipFill>
          <a:blip r:embed="rId4">
            <a:alphaModFix/>
          </a:blip>
          <a:stretch>
            <a:fillRect/>
          </a:stretch>
        </p:blipFill>
        <p:spPr>
          <a:xfrm>
            <a:off x="8287150" y="4329800"/>
            <a:ext cx="856850" cy="81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5"/>
          <p:cNvGrpSpPr/>
          <p:nvPr/>
        </p:nvGrpSpPr>
        <p:grpSpPr>
          <a:xfrm>
            <a:off x="0" y="-9525"/>
            <a:ext cx="3105188" cy="5210133"/>
            <a:chOff x="0" y="-9525"/>
            <a:chExt cx="3105188" cy="5210133"/>
          </a:xfrm>
        </p:grpSpPr>
        <p:sp>
          <p:nvSpPr>
            <p:cNvPr id="182" name="Google Shape;182;p25"/>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83" name="Google Shape;183;p25"/>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5"/>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Functional</a:t>
            </a:r>
            <a:endParaRPr sz="2400"/>
          </a:p>
          <a:p>
            <a:pPr indent="0" lvl="0" marL="0" rtl="0" algn="l">
              <a:spcBef>
                <a:spcPts val="0"/>
              </a:spcBef>
              <a:spcAft>
                <a:spcPts val="0"/>
              </a:spcAft>
              <a:buNone/>
            </a:pPr>
            <a:r>
              <a:rPr lang="en" sz="2400"/>
              <a:t>Requirements</a:t>
            </a:r>
            <a:endParaRPr sz="2400"/>
          </a:p>
        </p:txBody>
      </p:sp>
      <p:sp>
        <p:nvSpPr>
          <p:cNvPr id="185" name="Google Shape;185;p25"/>
          <p:cNvSpPr txBox="1"/>
          <p:nvPr/>
        </p:nvSpPr>
        <p:spPr>
          <a:xfrm>
            <a:off x="5322550" y="699425"/>
            <a:ext cx="117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Profile</a:t>
            </a:r>
            <a:endParaRPr sz="2500">
              <a:latin typeface="Assistant ExtraLight"/>
              <a:ea typeface="Assistant ExtraLight"/>
              <a:cs typeface="Assistant ExtraLight"/>
              <a:sym typeface="Assistant ExtraLight"/>
            </a:endParaRPr>
          </a:p>
        </p:txBody>
      </p:sp>
      <p:pic>
        <p:nvPicPr>
          <p:cNvPr id="186" name="Google Shape;186;p25"/>
          <p:cNvPicPr preferRelativeResize="0"/>
          <p:nvPr/>
        </p:nvPicPr>
        <p:blipFill rotWithShape="1">
          <a:blip r:embed="rId3">
            <a:alphaModFix/>
          </a:blip>
          <a:srcRect b="1613" l="0" r="0" t="0"/>
          <a:stretch/>
        </p:blipFill>
        <p:spPr>
          <a:xfrm>
            <a:off x="3681275" y="1457300"/>
            <a:ext cx="4497925" cy="3146201"/>
          </a:xfrm>
          <a:prstGeom prst="rect">
            <a:avLst/>
          </a:prstGeom>
          <a:noFill/>
          <a:ln>
            <a:noFill/>
          </a:ln>
        </p:spPr>
      </p:pic>
      <p:pic>
        <p:nvPicPr>
          <p:cNvPr id="187" name="Google Shape;187;p25"/>
          <p:cNvPicPr preferRelativeResize="0"/>
          <p:nvPr/>
        </p:nvPicPr>
        <p:blipFill>
          <a:blip r:embed="rId4">
            <a:alphaModFix/>
          </a:blip>
          <a:stretch>
            <a:fillRect/>
          </a:stretch>
        </p:blipFill>
        <p:spPr>
          <a:xfrm>
            <a:off x="8287150" y="4329800"/>
            <a:ext cx="856850" cy="81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p:nvPr/>
        </p:nvSpPr>
        <p:spPr>
          <a:xfrm flipH="1">
            <a:off x="5251425" y="-1232937"/>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6"/>
          <p:cNvGrpSpPr/>
          <p:nvPr/>
        </p:nvGrpSpPr>
        <p:grpSpPr>
          <a:xfrm>
            <a:off x="0" y="-9525"/>
            <a:ext cx="3105188" cy="5210133"/>
            <a:chOff x="0" y="-9525"/>
            <a:chExt cx="3105188" cy="5210133"/>
          </a:xfrm>
        </p:grpSpPr>
        <p:sp>
          <p:nvSpPr>
            <p:cNvPr id="194" name="Google Shape;194;p26"/>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195" name="Google Shape;195;p26"/>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6"/>
          <p:cNvSpPr txBox="1"/>
          <p:nvPr>
            <p:ph type="ctrTitle"/>
          </p:nvPr>
        </p:nvSpPr>
        <p:spPr>
          <a:xfrm>
            <a:off x="238200" y="405325"/>
            <a:ext cx="2274900" cy="18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Functional</a:t>
            </a:r>
            <a:endParaRPr sz="2400"/>
          </a:p>
          <a:p>
            <a:pPr indent="0" lvl="0" marL="0" rtl="0" algn="l">
              <a:spcBef>
                <a:spcPts val="0"/>
              </a:spcBef>
              <a:spcAft>
                <a:spcPts val="0"/>
              </a:spcAft>
              <a:buNone/>
            </a:pPr>
            <a:r>
              <a:rPr lang="en" sz="2400"/>
              <a:t>Requirements</a:t>
            </a:r>
            <a:endParaRPr sz="2400"/>
          </a:p>
        </p:txBody>
      </p:sp>
      <p:sp>
        <p:nvSpPr>
          <p:cNvPr id="197" name="Google Shape;197;p26"/>
          <p:cNvSpPr txBox="1"/>
          <p:nvPr/>
        </p:nvSpPr>
        <p:spPr>
          <a:xfrm>
            <a:off x="3530275" y="764625"/>
            <a:ext cx="500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Assistant ExtraLight"/>
                <a:ea typeface="Assistant ExtraLight"/>
                <a:cs typeface="Assistant ExtraLight"/>
                <a:sym typeface="Assistant ExtraLight"/>
              </a:rPr>
              <a:t>Find “links” using filter or search bar</a:t>
            </a:r>
            <a:endParaRPr sz="2500">
              <a:latin typeface="Assistant ExtraLight"/>
              <a:ea typeface="Assistant ExtraLight"/>
              <a:cs typeface="Assistant ExtraLight"/>
              <a:sym typeface="Assistant ExtraLight"/>
            </a:endParaRPr>
          </a:p>
        </p:txBody>
      </p:sp>
      <p:pic>
        <p:nvPicPr>
          <p:cNvPr id="198" name="Google Shape;198;p26"/>
          <p:cNvPicPr preferRelativeResize="0"/>
          <p:nvPr/>
        </p:nvPicPr>
        <p:blipFill rotWithShape="1">
          <a:blip r:embed="rId3">
            <a:alphaModFix/>
          </a:blip>
          <a:srcRect b="13171" l="0" r="0" t="0"/>
          <a:stretch/>
        </p:blipFill>
        <p:spPr>
          <a:xfrm>
            <a:off x="3948400" y="1457300"/>
            <a:ext cx="3926400" cy="3146198"/>
          </a:xfrm>
          <a:prstGeom prst="rect">
            <a:avLst/>
          </a:prstGeom>
          <a:noFill/>
          <a:ln>
            <a:noFill/>
          </a:ln>
        </p:spPr>
      </p:pic>
      <p:pic>
        <p:nvPicPr>
          <p:cNvPr id="199" name="Google Shape;199;p26"/>
          <p:cNvPicPr preferRelativeResize="0"/>
          <p:nvPr/>
        </p:nvPicPr>
        <p:blipFill>
          <a:blip r:embed="rId4">
            <a:alphaModFix/>
          </a:blip>
          <a:stretch>
            <a:fillRect/>
          </a:stretch>
        </p:blipFill>
        <p:spPr>
          <a:xfrm>
            <a:off x="8287150" y="4329800"/>
            <a:ext cx="856850" cy="81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keting Newsletter">
  <a:themeElements>
    <a:clrScheme name="Simple Light">
      <a:dk1>
        <a:srgbClr val="378E7B"/>
      </a:dk1>
      <a:lt1>
        <a:srgbClr val="F3F3F3"/>
      </a:lt1>
      <a:dk2>
        <a:srgbClr val="D9D9D9"/>
      </a:dk2>
      <a:lt2>
        <a:srgbClr val="52AF9B"/>
      </a:lt2>
      <a:accent1>
        <a:srgbClr val="26AD90"/>
      </a:accent1>
      <a:accent2>
        <a:srgbClr val="30B99C"/>
      </a:accent2>
      <a:accent3>
        <a:srgbClr val="0B5848"/>
      </a:accent3>
      <a:accent4>
        <a:srgbClr val="6BDFC6"/>
      </a:accent4>
      <a:accent5>
        <a:srgbClr val="0BB490"/>
      </a:accent5>
      <a:accent6>
        <a:srgbClr val="34DBB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